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28" y="7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037951920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hape 2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2" name="Shape 2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375600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8" name="Shape 38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411020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6" name="Shape 46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256880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4" name="Shape 5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303594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2" name="Shape 62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183233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0" name="Shape 68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2809532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8" name="Shape 7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</p:spTree>
    <p:extLst>
      <p:ext uri="{BB962C8B-B14F-4D97-AF65-F5344CB8AC3E}">
        <p14:creationId xmlns:p14="http://schemas.microsoft.com/office/powerpoint/2010/main" val="25334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804862" y="1404937"/>
            <a:ext cx="8550275" cy="2047874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rgbClr val="666633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 idx="2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14"/>
          <p:cNvSpPr txBox="1">
            <a:spLocks noGrp="1"/>
          </p:cNvSpPr>
          <p:nvPr>
            <p:ph type="dt" idx="10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hape 15"/>
          <p:cNvSpPr txBox="1">
            <a:spLocks noGrp="1"/>
          </p:cNvSpPr>
          <p:nvPr>
            <p:ph type="ftr" idx="11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Shape 1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endParaRPr lang="en-US"/>
          </a:p>
          <a:p>
            <a:pPr lvl="1"/>
            <a:endParaRPr lang="en-US"/>
          </a:p>
          <a:p>
            <a:pPr lvl="2"/>
            <a:endParaRPr lang="en-US"/>
          </a:p>
          <a:p>
            <a:pPr lvl="3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/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en-US"/>
          </a:p>
        </p:txBody>
      </p:sp>
      <p:sp>
        <p:nvSpPr>
          <p:cNvPr id="1029" name="Shape 8"/>
          <p:cNvSpPr txBox="1">
            <a:spLocks noGrp="1"/>
          </p:cNvSpPr>
          <p:nvPr/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280275" y="6942138"/>
            <a:ext cx="2119313" cy="5095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endParaRPr lang="en-US"/>
          </a:p>
          <a:p>
            <a:pPr lvl="1"/>
            <a:endParaRPr lang="en-US"/>
          </a:p>
          <a:p>
            <a:pPr lvl="2"/>
            <a:endParaRPr lang="en-US"/>
          </a:p>
          <a:p>
            <a:pPr lvl="3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8"/>
          <p:cNvSpPr txBox="1">
            <a:spLocks noGrp="1"/>
          </p:cNvSpPr>
          <p:nvPr>
            <p:ph type="ctrTitle"/>
          </p:nvPr>
        </p:nvSpPr>
        <p:spPr>
          <a:xfrm>
            <a:off x="804863" y="1404938"/>
            <a:ext cx="8550275" cy="2047875"/>
          </a:xfrm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mtClean="0">
                <a:latin typeface="Arial" charset="0"/>
                <a:cs typeface="Arial" charset="0"/>
                <a:sym typeface="Arial" charset="0"/>
              </a:rPr>
              <a:t>What is Civics?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2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Civics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9058275" cy="4932363"/>
          </a:xfrm>
        </p:spPr>
        <p:txBody>
          <a:bodyPr lIns="0" tIns="0" rIns="0" bIns="0">
            <a:noAutofit/>
          </a:bodyPr>
          <a:lstStyle/>
          <a:p>
            <a:pPr marL="114300" lvl="1" indent="3429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59722"/>
              <a:defRPr/>
            </a:pPr>
            <a:r>
              <a:rPr lang="en-US" sz="3600">
                <a:sym typeface="Arial"/>
              </a:rPr>
              <a:t>The study of the rights and duties of citizens and their government</a:t>
            </a:r>
          </a:p>
          <a:p>
            <a:pPr marL="4572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lvl="1" indent="3429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59722"/>
              <a:defRPr/>
            </a:pPr>
            <a:r>
              <a:rPr lang="en-US" sz="3600">
                <a:sym typeface="Arial"/>
              </a:rPr>
              <a:t>Concept of citizenship dates back more than 2500 years</a:t>
            </a:r>
          </a:p>
          <a:p>
            <a:pPr marL="9144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96" name="Shape 3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4038600"/>
            <a:ext cx="1736725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Shape 35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4826000"/>
            <a:ext cx="3048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40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Citizens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6688137" cy="5064125"/>
          </a:xfrm>
        </p:spPr>
        <p:txBody>
          <a:bodyPr lIns="0" tIns="0" rIns="0" bIns="0">
            <a:noAutofit/>
          </a:bodyPr>
          <a:lstStyle/>
          <a:p>
            <a:pPr marL="4572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A legally recognized member of a country, who...</a:t>
            </a:r>
          </a:p>
          <a:p>
            <a:pPr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19100" eaLnBrk="1" fontAlgn="auto" hangingPunct="1">
              <a:lnSpc>
                <a:spcPct val="95000"/>
              </a:lnSpc>
              <a:spcBef>
                <a:spcPts val="0"/>
              </a:spcBef>
              <a:buSzPct val="100000"/>
              <a:defRPr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Owe loyalty to the government and are entitled to protection from it</a:t>
            </a:r>
          </a:p>
          <a:p>
            <a:pPr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19100" eaLnBrk="1" fontAlgn="auto" hangingPunct="1">
              <a:lnSpc>
                <a:spcPct val="95000"/>
              </a:lnSpc>
              <a:spcBef>
                <a:spcPts val="0"/>
              </a:spcBef>
              <a:buSzPct val="100000"/>
              <a:defRPr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Agree to follow a set of rules</a:t>
            </a:r>
          </a:p>
          <a:p>
            <a:pPr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19100" eaLnBrk="1" fontAlgn="auto" hangingPunct="1">
              <a:lnSpc>
                <a:spcPct val="95000"/>
              </a:lnSpc>
              <a:spcBef>
                <a:spcPts val="0"/>
              </a:spcBef>
              <a:buSzPct val="100000"/>
              <a:defRPr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Accept government's authority</a:t>
            </a:r>
          </a:p>
          <a:p>
            <a:pPr marL="4572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44" name="Shape 4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3600" y="4775200"/>
            <a:ext cx="28797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Shape 43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16800" y="1727200"/>
            <a:ext cx="2455863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48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Government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9058275" cy="4932363"/>
          </a:xfrm>
        </p:spPr>
        <p:txBody>
          <a:bodyPr lIns="0" tIns="0" rIns="0" bIns="0">
            <a:noAutofit/>
          </a:bodyPr>
          <a:lstStyle/>
          <a:p>
            <a:pPr marL="114300" lvl="1" indent="3429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59722"/>
              <a:defRPr/>
            </a:pPr>
            <a:r>
              <a:rPr lang="en-US" sz="3600">
                <a:sym typeface="Arial"/>
              </a:rPr>
              <a:t>For there to be citizens, there has to be a government</a:t>
            </a:r>
          </a:p>
          <a:p>
            <a:pPr marL="114300" lvl="1" indent="3429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59722"/>
              <a:defRPr/>
            </a:pPr>
            <a:r>
              <a:rPr lang="en-US" sz="3600">
                <a:sym typeface="Arial"/>
              </a:rPr>
              <a:t>Without government life would be “solitary, poor, nasty, brutish, and short” </a:t>
            </a:r>
          </a:p>
          <a:p>
            <a:pPr marL="571500" lvl="2" indent="2794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60000"/>
              <a:defRPr/>
            </a:pPr>
            <a:r>
              <a:rPr lang="en-US" sz="3000">
                <a:sym typeface="Arial"/>
              </a:rPr>
              <a:t>– Thomas Hobbes</a:t>
            </a:r>
          </a:p>
          <a:p>
            <a:pPr marL="0" lvl="1" indent="136525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  <a:defRPr/>
            </a:pPr>
            <a:endParaRPr sz="3600">
              <a:sym typeface="Arial"/>
            </a:endParaRPr>
          </a:p>
          <a:p>
            <a:pPr marL="9144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1" indent="136525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  <a:defRPr/>
            </a:pPr>
            <a:endParaRPr sz="3600">
              <a:sym typeface="Arial"/>
            </a:endParaRPr>
          </a:p>
        </p:txBody>
      </p:sp>
      <p:pic>
        <p:nvPicPr>
          <p:cNvPr id="12292" name="Shape 5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4138" y="4148138"/>
            <a:ext cx="2859087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5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So what is government?</a:t>
            </a:r>
          </a:p>
        </p:txBody>
      </p:sp>
      <p:sp>
        <p:nvSpPr>
          <p:cNvPr id="14339" name="Shape 56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9058275" cy="4932363"/>
          </a:xfrm>
        </p:spPr>
        <p:txBody>
          <a:bodyPr lIns="0" tIns="0" rIns="0" bIns="0"/>
          <a:lstStyle/>
          <a:p>
            <a:pPr marL="114300" lvl="1" indent="342900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charset="0"/>
              <a:buChar char="●"/>
            </a:pPr>
            <a:r>
              <a:rPr lang="en-US" sz="3600" smtClean="0">
                <a:latin typeface="Arial" charset="0"/>
                <a:cs typeface="Arial" charset="0"/>
              </a:rPr>
              <a:t>A ruling authority for a community</a:t>
            </a:r>
          </a:p>
          <a:p>
            <a:pPr marL="114300" lvl="1" indent="342900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charset="0"/>
              <a:buChar char="●"/>
            </a:pPr>
            <a:r>
              <a:rPr lang="en-US" sz="3600" smtClean="0">
                <a:latin typeface="Arial" charset="0"/>
                <a:cs typeface="Arial" charset="0"/>
              </a:rPr>
              <a:t>Any organization that has the power to make and enforce laws and decisions for its members</a:t>
            </a:r>
          </a:p>
        </p:txBody>
      </p:sp>
      <p:pic>
        <p:nvPicPr>
          <p:cNvPr id="14340" name="Shape 5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0138" y="3640138"/>
            <a:ext cx="34718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Shape 5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4930775"/>
            <a:ext cx="3557587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Shape 59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138" y="4064000"/>
            <a:ext cx="3133725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64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What does government do?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9058275" cy="5467350"/>
          </a:xfrm>
        </p:spPr>
        <p:txBody>
          <a:bodyPr lIns="0" tIns="0" rIns="0" bIns="0">
            <a:noAutofit/>
          </a:bodyPr>
          <a:lstStyle/>
          <a:p>
            <a:pPr marL="114300" lvl="1" indent="3429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59722"/>
              <a:defRPr/>
            </a:pPr>
            <a:r>
              <a:rPr lang="en-US" sz="3600">
                <a:sym typeface="Arial"/>
              </a:rPr>
              <a:t>4 Functions </a:t>
            </a:r>
          </a:p>
          <a:p>
            <a:pPr marL="571500" lvl="2" indent="2794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  <a:defRPr/>
            </a:pPr>
            <a:r>
              <a:rPr lang="en-US" sz="3000">
                <a:sym typeface="Arial"/>
              </a:rPr>
              <a:t>Keep order</a:t>
            </a:r>
          </a:p>
          <a:p>
            <a:pPr marL="571500" lvl="2" indent="2794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  <a:defRPr/>
            </a:pPr>
            <a:r>
              <a:rPr lang="en-US" sz="3000">
                <a:sym typeface="Arial"/>
              </a:rPr>
              <a:t>Settle conflicts</a:t>
            </a:r>
          </a:p>
          <a:p>
            <a:pPr marL="571500" lvl="2" indent="2794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  <a:defRPr/>
            </a:pPr>
            <a:r>
              <a:rPr lang="en-US" sz="3000">
                <a:sym typeface="Arial"/>
              </a:rPr>
              <a:t>Support the community</a:t>
            </a:r>
          </a:p>
          <a:p>
            <a:pPr marL="571500" lvl="2" indent="2794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  <a:defRPr/>
            </a:pPr>
            <a:r>
              <a:rPr lang="en-US" sz="3000">
                <a:sym typeface="Arial"/>
              </a:rPr>
              <a:t>Provide services that individuals can’t provide independently</a:t>
            </a:r>
          </a:p>
          <a:p>
            <a:pPr marL="914400" eaLnBrk="1" fontAlgn="auto" hangingPunct="1">
              <a:lnSpc>
                <a:spcPct val="95000"/>
              </a:lnSpc>
              <a:spcBef>
                <a:spcPts val="0"/>
              </a:spcBef>
              <a:buFont typeface="Arial"/>
              <a:buNone/>
              <a:defRPr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8700" lvl="3" indent="2286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  <a:defRPr/>
            </a:pPr>
            <a:r>
              <a:rPr lang="en-US" sz="2600">
                <a:sym typeface="Arial"/>
              </a:rPr>
              <a:t>Guide the </a:t>
            </a:r>
            <a:r>
              <a:rPr lang="en-US" sz="2600" b="1">
                <a:sym typeface="Arial"/>
              </a:rPr>
              <a:t>community</a:t>
            </a:r>
          </a:p>
          <a:p>
            <a:pPr marL="1028700" lvl="3" indent="2286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  <a:defRPr/>
            </a:pPr>
            <a:r>
              <a:rPr lang="en-US" sz="2600">
                <a:sym typeface="Arial"/>
              </a:rPr>
              <a:t>Plan for the </a:t>
            </a:r>
            <a:r>
              <a:rPr lang="en-US" sz="2600" b="1">
                <a:sym typeface="Arial"/>
              </a:rPr>
              <a:t>future </a:t>
            </a:r>
            <a:r>
              <a:rPr lang="en-US" sz="2600">
                <a:sym typeface="Arial"/>
              </a:rPr>
              <a:t>by setting policies</a:t>
            </a:r>
          </a:p>
          <a:p>
            <a:pPr marL="1028700" lvl="3" indent="2286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  <a:defRPr/>
            </a:pPr>
            <a:r>
              <a:rPr lang="en-US" sz="2600">
                <a:sym typeface="Arial"/>
              </a:rPr>
              <a:t>Makes the </a:t>
            </a:r>
            <a:r>
              <a:rPr lang="en-US" sz="2600" b="1">
                <a:sym typeface="Arial"/>
              </a:rPr>
              <a:t>budget</a:t>
            </a:r>
          </a:p>
          <a:p>
            <a:pPr marL="1028700" lvl="3" indent="228600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  <a:defRPr/>
            </a:pPr>
            <a:r>
              <a:rPr lang="en-US" sz="2600">
                <a:sym typeface="Arial"/>
              </a:rPr>
              <a:t>Interacts with the </a:t>
            </a:r>
            <a:r>
              <a:rPr lang="en-US" sz="2600" b="1">
                <a:sym typeface="Arial"/>
              </a:rPr>
              <a:t>community</a:t>
            </a:r>
          </a:p>
          <a:p>
            <a:pPr marL="0" lvl="1" indent="136525" eaLnBrk="1" fontAlgn="auto" hangingPunct="1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  <a:defRPr/>
            </a:pPr>
            <a:endParaRPr sz="3600"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70"/>
          <p:cNvSpPr txBox="1">
            <a:spLocks noGrp="1"/>
          </p:cNvSpPr>
          <p:nvPr>
            <p:ph type="ctrTitle"/>
          </p:nvPr>
        </p:nvSpPr>
        <p:spPr>
          <a:xfrm>
            <a:off x="550863" y="355600"/>
            <a:ext cx="9058275" cy="1168400"/>
          </a:xfrm>
        </p:spPr>
        <p:txBody>
          <a:bodyPr lIns="0" tIns="0" rIns="0" bIns="0"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666633"/>
              </a:buClr>
              <a:buSzPct val="25000"/>
            </a:pPr>
            <a:r>
              <a:rPr lang="en-US" sz="4200" smtClean="0">
                <a:latin typeface="Arial" charset="0"/>
                <a:cs typeface="Arial" charset="0"/>
                <a:sym typeface="Arial" charset="0"/>
              </a:rPr>
              <a:t>Discussion</a:t>
            </a:r>
          </a:p>
        </p:txBody>
      </p:sp>
      <p:sp>
        <p:nvSpPr>
          <p:cNvPr id="18435" name="Shape 71"/>
          <p:cNvSpPr txBox="1">
            <a:spLocks noGrp="1"/>
          </p:cNvSpPr>
          <p:nvPr>
            <p:ph type="subTitle" idx="1"/>
          </p:nvPr>
        </p:nvSpPr>
        <p:spPr>
          <a:xfrm>
            <a:off x="550863" y="1828800"/>
            <a:ext cx="9058275" cy="4932363"/>
          </a:xfrm>
        </p:spPr>
        <p:txBody>
          <a:bodyPr lIns="0" tIns="0" rIns="0" bIns="0"/>
          <a:lstStyle/>
          <a:p>
            <a:pPr marL="114300" lvl="1" indent="342900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charset="0"/>
              <a:buChar char="●"/>
            </a:pPr>
            <a:r>
              <a:rPr lang="en-US" sz="3600" dirty="0" smtClean="0">
                <a:latin typeface="Arial" charset="0"/>
                <a:cs typeface="Arial" charset="0"/>
              </a:rPr>
              <a:t>What are some things all citizens have to do?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L="114300" lvl="1" indent="342900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charset="0"/>
              <a:buChar char="●"/>
            </a:pPr>
            <a:r>
              <a:rPr lang="en-US" sz="3600" dirty="0" smtClean="0">
                <a:latin typeface="Arial" charset="0"/>
                <a:cs typeface="Arial" charset="0"/>
              </a:rPr>
              <a:t>What </a:t>
            </a:r>
            <a:r>
              <a:rPr lang="en-US" sz="3600" dirty="0" smtClean="0">
                <a:latin typeface="Arial" charset="0"/>
                <a:cs typeface="Arial" charset="0"/>
              </a:rPr>
              <a:t>are some things all citizens should do?</a:t>
            </a:r>
            <a:endParaRPr lang="en-US" sz="3600" dirty="0" smtClean="0">
              <a:latin typeface="Arial" charset="0"/>
              <a:cs typeface="Arial" charset="0"/>
            </a:endParaRPr>
          </a:p>
          <a:p>
            <a:pPr marL="114300" lvl="1" indent="342900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charset="0"/>
              <a:buChar char="●"/>
            </a:pPr>
            <a:r>
              <a:rPr lang="en-US" sz="3600" dirty="0" smtClean="0">
                <a:latin typeface="Arial" charset="0"/>
                <a:cs typeface="Arial" charset="0"/>
              </a:rPr>
              <a:t>How does a person become a </a:t>
            </a:r>
            <a:r>
              <a:rPr lang="en-US" sz="3600" smtClean="0">
                <a:latin typeface="Arial" charset="0"/>
                <a:cs typeface="Arial" charset="0"/>
              </a:rPr>
              <a:t>US citizen?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187</Words>
  <Application>Microsoft Office PowerPoint</Application>
  <PresentationFormat>Custom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Custom Theme</vt:lpstr>
      <vt:lpstr>What is Civics?</vt:lpstr>
      <vt:lpstr>Civics</vt:lpstr>
      <vt:lpstr>Citizens</vt:lpstr>
      <vt:lpstr>Government</vt:lpstr>
      <vt:lpstr>So what is government?</vt:lpstr>
      <vt:lpstr>What does government do?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Civics?</dc:title>
  <cp:lastModifiedBy>455 Sub5</cp:lastModifiedBy>
  <cp:revision>2</cp:revision>
  <dcterms:modified xsi:type="dcterms:W3CDTF">2015-08-24T11:54:03Z</dcterms:modified>
</cp:coreProperties>
</file>